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373" r:id="rId5"/>
    <p:sldId id="370" r:id="rId6"/>
    <p:sldId id="375" r:id="rId7"/>
    <p:sldId id="374" r:id="rId8"/>
    <p:sldId id="372" r:id="rId9"/>
    <p:sldId id="371" r:id="rId10"/>
    <p:sldId id="377" r:id="rId11"/>
    <p:sldId id="3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1895" autoAdjust="0"/>
  </p:normalViewPr>
  <p:slideViewPr>
    <p:cSldViewPr snapToGrid="0">
      <p:cViewPr varScale="1">
        <p:scale>
          <a:sx n="183" d="100"/>
          <a:sy n="183" d="100"/>
        </p:scale>
        <p:origin x="58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2AD29-AE52-4ADA-BA7A-6C898E04B412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7E2CD-C8A4-4BA2-BC13-4EBA65E31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5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5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53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6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A8F6F-026B-4AF8-AF7C-BAF11633A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4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950F-D352-5FBF-7F27-8B3F5905E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7ACCF-5FB9-BF10-778D-F5BAB89E6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03651-0099-B9C4-F5BA-41ED07A16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2963F-DDAC-3FB2-0E95-8C1D0C76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87626-FC71-E692-3096-B9AD5281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8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51B7-501E-1A02-028C-E695AC0E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C46BC-02DC-E9CA-EC10-7CA695148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C18F9-1221-0F0C-151E-56BBA089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8DE55-D6F8-6BB4-39D6-D8AE3C09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38682-2791-B9EB-45F0-B1D4736F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CC58A-FD6C-CA1C-3BB4-4589C3B11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13F21-307B-1829-158D-4C604171E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0E17-1AF0-280D-59D0-1B8B7956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21212-71CE-082F-A4D7-57ACC9AA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696C0-429A-C97A-D88B-194CD6970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A99E-AAC0-6B8E-EF0A-9562A013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3B8C-74D5-06E0-92D0-03B523BD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50E47-4B21-4CDE-F428-0DE4A4EF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78FB6-C331-5188-7BF4-6FFD38AC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1831C-1536-7CED-C251-79C8611E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2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69E3-7AF8-BC72-610E-F7B8B1325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E206A-CF77-F699-BF47-F4369C506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39943-5C09-AD5C-8C98-852E220F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C135E-E12D-DCD9-7AB1-CEAD27EC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4AD83-68E2-D0C2-24C5-D6C23E19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0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99584-0012-C147-9FD8-1D38050F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B516E-ACE4-831C-6B62-9971E2149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3E056-2142-1F78-00DD-E288A7413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FC925-145F-9409-7B15-A544FA93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1FC05-EF20-4E16-3F8B-3A27D239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6976C-34CC-284A-539A-D37B0C7C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6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827B-E91E-D108-6603-C2E76404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F9B39-0658-070F-EA94-81A541A58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A1831-D167-A00A-1B8A-CB1D79EE2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799A6-1B7B-C4DB-6B47-3B722396D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CC418A-DD2B-5688-C0C6-77B04EC17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6E764-1023-9876-4F45-8719F7B04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49B0CB-34D3-75B9-CF37-48AFC1C2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B5DDD-8B29-AD4F-145E-6C878DB6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9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7557-8BB2-DD53-072E-E7C7A2D6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8D41D-D933-6C37-2A7B-7E39EE026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9FD52-EAF6-D437-549E-3DB1D7E4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729C5-3513-1CA5-BFE4-430337C6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716F98-E056-2BD3-8DE7-3C485927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26160C-224F-02C7-AC6D-26E94FFDE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2AB47-1896-2306-87E1-E394CAEF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3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1AA80-9F60-90F8-9226-0D6A664D2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ADEA1-76DC-8854-E36B-894D8979D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D97A5-B9AA-502D-FBF6-E0010938E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F2EC2-F085-5E29-DD11-75A0FC21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4E333-182A-A844-32BE-3FE0D927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8A42D-EC30-3A66-A011-EE6AF1D9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99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F9BE-C891-0A1E-9F79-DE4F9BF0D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54DF8-46FF-1C00-1A92-C16FA5801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ABD09-280B-C44A-2F63-A6012F400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604E5-A2CF-E7B3-3EC4-B7870473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EF2F8-79E5-2475-74C0-7A2B17AA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C6026-4E55-312A-7529-50CC667F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25E5A-0548-0E03-3787-BDEFEDD9E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C30C2-97A0-D361-EF63-04C9953D9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7AAE5-704B-62A5-AB8A-4C54169E98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8563E-2EB7-432E-AC9A-26DA165DF71E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4AB2C-6C3E-EB4D-A0F1-035CAFD3C7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BC393-FD25-71DC-4C61-B81C4DDE9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0C6FB-6AFA-4683-9425-0881BAB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2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5351A66-BBC2-1808-DCF3-96F8DED24ECC}"/>
              </a:ext>
            </a:extLst>
          </p:cNvPr>
          <p:cNvSpPr txBox="1"/>
          <p:nvPr/>
        </p:nvSpPr>
        <p:spPr>
          <a:xfrm>
            <a:off x="227585" y="843677"/>
            <a:ext cx="7288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GAN for Audio Synthesis in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GAN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Libraries Used : PyTorch, Pandas, SciPy, NumPy, Matplotlib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DFA8965C-2890-24C2-BEAF-6EA5FDA172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096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3"/>
    </mc:Choice>
    <mc:Fallback>
      <p:transition spd="slow" advTm="10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Description</a:t>
            </a: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5351A66-BBC2-1808-DCF3-96F8DED24ECC}"/>
              </a:ext>
            </a:extLst>
          </p:cNvPr>
          <p:cNvSpPr txBox="1"/>
          <p:nvPr/>
        </p:nvSpPr>
        <p:spPr>
          <a:xfrm>
            <a:off x="800627" y="1305341"/>
            <a:ext cx="10590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project is for training a Generative Adversarial Network (GAN) which will create spectrograms of audio. Different operations done by a machine like facing, drilling, etc., have different audio patterns.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objective is to generate audio from its major frequencies instead of sending the entire audio signal from the machine to its digital twins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 descr="A blue cloud with black background&#10;&#10;Description automatically generated">
            <a:extLst>
              <a:ext uri="{FF2B5EF4-FFF2-40B4-BE49-F238E27FC236}">
                <a16:creationId xmlns:a16="http://schemas.microsoft.com/office/drawing/2014/main" id="{0455827E-585E-35C7-1833-329AE5FE5D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19" y="3790761"/>
            <a:ext cx="8138311" cy="19912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A01A8A-D228-05CA-B346-74BFC90D56C2}"/>
              </a:ext>
            </a:extLst>
          </p:cNvPr>
          <p:cNvSpPr txBox="1"/>
          <p:nvPr/>
        </p:nvSpPr>
        <p:spPr>
          <a:xfrm>
            <a:off x="3352747" y="5928342"/>
            <a:ext cx="54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Digital Twin </a:t>
            </a:r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2FAD9A1C-4BD0-0290-A1C0-E00BAC142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5944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46"/>
    </mc:Choice>
    <mc:Fallback>
      <p:transition spd="slow" advTm="32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5351A66-BBC2-1808-DCF3-96F8DED24ECC}"/>
              </a:ext>
            </a:extLst>
          </p:cNvPr>
          <p:cNvSpPr txBox="1"/>
          <p:nvPr/>
        </p:nvSpPr>
        <p:spPr>
          <a:xfrm>
            <a:off x="1798071" y="866220"/>
            <a:ext cx="8595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machine used is a Pocket NC and the targeted audio was taken for facing operations using the parameters in the table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stock piece used was 2*2*2-inch cube made of birch wood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445449-832E-25A0-B9A0-B2EB55F80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67455"/>
              </p:ext>
            </p:extLst>
          </p:nvPr>
        </p:nvGraphicFramePr>
        <p:xfrm>
          <a:off x="1365190" y="3429000"/>
          <a:ext cx="3918857" cy="1583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59708">
                  <a:extLst>
                    <a:ext uri="{9D8B030D-6E8A-4147-A177-3AD203B41FA5}">
                      <a16:colId xmlns:a16="http://schemas.microsoft.com/office/drawing/2014/main" val="2337592821"/>
                    </a:ext>
                  </a:extLst>
                </a:gridCol>
                <a:gridCol w="1459149">
                  <a:extLst>
                    <a:ext uri="{9D8B030D-6E8A-4147-A177-3AD203B41FA5}">
                      <a16:colId xmlns:a16="http://schemas.microsoft.com/office/drawing/2014/main" val="732215252"/>
                    </a:ext>
                  </a:extLst>
                </a:gridCol>
              </a:tblGrid>
              <a:tr h="2636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Spindle Speed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8500 RPM</a:t>
                      </a:r>
                      <a:endParaRPr lang="en-US" sz="1600" b="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472844"/>
                  </a:ext>
                </a:extLst>
              </a:tr>
              <a:tr h="2862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 Per Tooth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 Inch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441555"/>
                  </a:ext>
                </a:extLst>
              </a:tr>
              <a:tr h="2623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Depth of Cut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0.082 Inch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76762"/>
                  </a:ext>
                </a:extLst>
              </a:tr>
              <a:tr h="246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Side Over 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0.070 Inch</a:t>
                      </a:r>
                      <a:endParaRPr lang="en-US" sz="1600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540737"/>
                  </a:ext>
                </a:extLst>
              </a:tr>
              <a:tr h="27034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Inch by 2 Inch Facing Operation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398388"/>
                  </a:ext>
                </a:extLst>
              </a:tr>
              <a:tr h="25444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Facing 0.2 from the Stock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8406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0D349B9-8AF9-7077-C184-DB97223E5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855" y="2449738"/>
            <a:ext cx="4905998" cy="3542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4E672-4135-9165-3A42-FE0AA04B0C75}"/>
              </a:ext>
            </a:extLst>
          </p:cNvPr>
          <p:cNvSpPr txBox="1"/>
          <p:nvPr/>
        </p:nvSpPr>
        <p:spPr>
          <a:xfrm>
            <a:off x="632147" y="5106619"/>
            <a:ext cx="5463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Table Showing Parameters of the Experiment for the Pocket NC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55471-87CC-C1E7-9EA6-530F856C907F}"/>
              </a:ext>
            </a:extLst>
          </p:cNvPr>
          <p:cNvSpPr txBox="1"/>
          <p:nvPr/>
        </p:nvSpPr>
        <p:spPr>
          <a:xfrm>
            <a:off x="6374927" y="6093032"/>
            <a:ext cx="54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Experimental Setup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9F2DD6F-9094-06C6-62FA-288E862AC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984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1"/>
    </mc:Choice>
    <mc:Fallback>
      <p:transition spd="slow" advTm="23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for Audio Synthesis in Manufacturing</a:t>
            </a: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C98B7-A289-FA41-898D-2D032817FFB3}"/>
              </a:ext>
            </a:extLst>
          </p:cNvPr>
          <p:cNvSpPr txBox="1"/>
          <p:nvPr/>
        </p:nvSpPr>
        <p:spPr>
          <a:xfrm>
            <a:off x="7618216" y="873612"/>
            <a:ext cx="123594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Raw Audio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3986A-0707-A51E-A29C-F1A6818FE8B5}"/>
              </a:ext>
            </a:extLst>
          </p:cNvPr>
          <p:cNvSpPr txBox="1"/>
          <p:nvPr/>
        </p:nvSpPr>
        <p:spPr>
          <a:xfrm>
            <a:off x="7226330" y="1584847"/>
            <a:ext cx="201971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Short Time Fourier Transform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9726A-6B4E-801C-934C-AC564D540A31}"/>
              </a:ext>
            </a:extLst>
          </p:cNvPr>
          <p:cNvSpPr txBox="1"/>
          <p:nvPr/>
        </p:nvSpPr>
        <p:spPr>
          <a:xfrm>
            <a:off x="7226334" y="2513980"/>
            <a:ext cx="201971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Real Spectrograms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155620-F4B7-5895-75C1-84C78980ABB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8236190" y="1212166"/>
            <a:ext cx="0" cy="372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17577C-CD96-6C90-CD22-081336B4590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36190" y="2169622"/>
            <a:ext cx="3" cy="344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F56139-29F6-1995-4C18-BBC7DCD8A464}"/>
              </a:ext>
            </a:extLst>
          </p:cNvPr>
          <p:cNvSpPr txBox="1"/>
          <p:nvPr/>
        </p:nvSpPr>
        <p:spPr>
          <a:xfrm>
            <a:off x="7618215" y="5852509"/>
            <a:ext cx="123594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Noise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44D077-B68F-9F60-37B9-4D3C66160460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V="1">
            <a:off x="8236189" y="5479542"/>
            <a:ext cx="0" cy="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74BC07-80A4-3353-AA0E-7218BE99C5B0}"/>
              </a:ext>
            </a:extLst>
          </p:cNvPr>
          <p:cNvSpPr txBox="1"/>
          <p:nvPr/>
        </p:nvSpPr>
        <p:spPr>
          <a:xfrm>
            <a:off x="7477748" y="5140988"/>
            <a:ext cx="151688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34E13-E69F-AFAB-7405-31EB79A408E1}"/>
              </a:ext>
            </a:extLst>
          </p:cNvPr>
          <p:cNvSpPr txBox="1"/>
          <p:nvPr/>
        </p:nvSpPr>
        <p:spPr>
          <a:xfrm>
            <a:off x="7252968" y="3471724"/>
            <a:ext cx="19664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Discriminator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E6108F4-1BBD-8985-E8C1-38859739E6B1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9219418" y="3641001"/>
            <a:ext cx="4885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259D3F-4C03-6B8B-ECE6-8173F463DB4A}"/>
              </a:ext>
            </a:extLst>
          </p:cNvPr>
          <p:cNvSpPr txBox="1"/>
          <p:nvPr/>
        </p:nvSpPr>
        <p:spPr>
          <a:xfrm>
            <a:off x="9707971" y="3348613"/>
            <a:ext cx="231537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Predicated Labels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(Real/Generated)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E1B677-8EE2-85C0-E2B4-99958C5317E5}"/>
              </a:ext>
            </a:extLst>
          </p:cNvPr>
          <p:cNvSpPr txBox="1"/>
          <p:nvPr/>
        </p:nvSpPr>
        <p:spPr>
          <a:xfrm>
            <a:off x="7226334" y="4183246"/>
            <a:ext cx="201971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Generated Spectrograms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53EED6D-3169-0C4A-B90D-059AEEB8E28A}"/>
              </a:ext>
            </a:extLst>
          </p:cNvPr>
          <p:cNvCxnSpPr>
            <a:cxnSpLocks/>
            <a:stCxn id="17" idx="0"/>
            <a:endCxn id="66" idx="2"/>
          </p:cNvCxnSpPr>
          <p:nvPr/>
        </p:nvCxnSpPr>
        <p:spPr>
          <a:xfrm flipV="1">
            <a:off x="8236189" y="4768021"/>
            <a:ext cx="4" cy="3729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5351A66-BBC2-1808-DCF3-96F8DED24ECC}"/>
              </a:ext>
            </a:extLst>
          </p:cNvPr>
          <p:cNvSpPr txBox="1"/>
          <p:nvPr/>
        </p:nvSpPr>
        <p:spPr>
          <a:xfrm>
            <a:off x="377772" y="1028343"/>
            <a:ext cx="65395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GAN used for Images is modified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audio file is split into equal time periods (For e.g. – 0.1 second) and then the Short Time Fourier Transform (STFT) is done for each observation creating spectrograms.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GAN consists of two neural networks i.e., the Generator and the Discriminator.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Generator takes an array of random values and generates spectrogram data that has the same array shape as the training spectrogram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Discriminator is fed data from the training data as well as the generated data and determines which is real or generated.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goal of the generator is to fool the discriminator into thinking that the generated data is real.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31F3D-B464-5316-4EC9-573914151BD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8236193" y="3098755"/>
            <a:ext cx="0" cy="372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3C47EA-278E-1A58-8FE3-F4F6CD396CC2}"/>
              </a:ext>
            </a:extLst>
          </p:cNvPr>
          <p:cNvCxnSpPr>
            <a:cxnSpLocks/>
            <a:stCxn id="66" idx="0"/>
            <a:endCxn id="20" idx="2"/>
          </p:cNvCxnSpPr>
          <p:nvPr/>
        </p:nvCxnSpPr>
        <p:spPr>
          <a:xfrm flipV="1">
            <a:off x="8236193" y="3810278"/>
            <a:ext cx="0" cy="372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473202E-EBDD-8356-18D5-83CF55644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2042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43"/>
    </mc:Choice>
    <mc:Fallback>
      <p:transition spd="slow" advTm="6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GAN Structure</a:t>
            </a: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95351A66-BBC2-1808-DCF3-96F8DED24ECC}"/>
              </a:ext>
            </a:extLst>
          </p:cNvPr>
          <p:cNvSpPr txBox="1"/>
          <p:nvPr/>
        </p:nvSpPr>
        <p:spPr>
          <a:xfrm>
            <a:off x="361400" y="1105287"/>
            <a:ext cx="5550039" cy="4647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Generator Structure</a:t>
            </a: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64,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128)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128,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256)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256,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512)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512,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1024)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1024,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2048)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2048,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4096)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4096,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8192)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8192,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=5160)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Reshape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(Batchsize*5160 to Batchsize*1*129*40)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B33C1-E208-B298-6ED6-B04EEF7E00E2}"/>
              </a:ext>
            </a:extLst>
          </p:cNvPr>
          <p:cNvSpPr txBox="1"/>
          <p:nvPr/>
        </p:nvSpPr>
        <p:spPr>
          <a:xfrm>
            <a:off x="6280560" y="1105287"/>
            <a:ext cx="5550040" cy="4647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Discriminator Structure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Reshape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(Batchsize*1*129*40 to Batchsize*5160)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5160,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8192)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8192,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4096)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4096,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2048)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2048,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1024)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=1024,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512)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512,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256)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256,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128)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Negative Slope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0.2) ,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128,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 Features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1)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C6A542A-C087-318D-134D-A546C2A03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4383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4"/>
    </mc:Choice>
    <mc:Fallback>
      <p:transition spd="slow" advTm="19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4F73B-5090-FD3E-CB17-A7B0B45EDCAA}"/>
              </a:ext>
            </a:extLst>
          </p:cNvPr>
          <p:cNvSpPr txBox="1"/>
          <p:nvPr/>
        </p:nvSpPr>
        <p:spPr>
          <a:xfrm>
            <a:off x="852147" y="547517"/>
            <a:ext cx="10487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training of the GAN was done for facing operation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training was done first for 200 epochs to see if the loss converges 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Accordingly, the training was done for  75 epochs </a:t>
            </a:r>
          </a:p>
        </p:txBody>
      </p:sp>
      <p:pic>
        <p:nvPicPr>
          <p:cNvPr id="12" name="Picture 11" descr="A graph of 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6D6729A-1C46-F7F4-DDEA-367A25894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55" y="1995379"/>
            <a:ext cx="5852172" cy="4389129"/>
          </a:xfrm>
          <a:prstGeom prst="rect">
            <a:avLst/>
          </a:prstGeom>
        </p:spPr>
      </p:pic>
      <p:pic>
        <p:nvPicPr>
          <p:cNvPr id="16" name="Picture 1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B51ADAB-D4E0-C6C4-2B7A-5A7C2397D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20" y="2024845"/>
            <a:ext cx="5852172" cy="43891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95A754-3842-6F4E-A01A-6998BCE0D800}"/>
              </a:ext>
            </a:extLst>
          </p:cNvPr>
          <p:cNvSpPr txBox="1"/>
          <p:nvPr/>
        </p:nvSpPr>
        <p:spPr>
          <a:xfrm>
            <a:off x="6260015" y="6379714"/>
            <a:ext cx="54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Loss after 75 Epochs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C78CE7-3AA8-610E-3010-C0E11F8EEBB9}"/>
              </a:ext>
            </a:extLst>
          </p:cNvPr>
          <p:cNvSpPr txBox="1"/>
          <p:nvPr/>
        </p:nvSpPr>
        <p:spPr>
          <a:xfrm>
            <a:off x="639880" y="6379713"/>
            <a:ext cx="54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Loss after 200 Epochs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40405AAC-BBD1-F5F0-F81E-738F52BEA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5868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7"/>
    </mc:Choice>
    <mc:Fallback>
      <p:transition spd="slow" advTm="2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Contd.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4F73B-5090-FD3E-CB17-A7B0B45EDCAA}"/>
              </a:ext>
            </a:extLst>
          </p:cNvPr>
          <p:cNvSpPr txBox="1"/>
          <p:nvPr/>
        </p:nvSpPr>
        <p:spPr>
          <a:xfrm>
            <a:off x="852147" y="1201094"/>
            <a:ext cx="10487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Visually the generated spectrograms is able to capture the major frequencies of the audio signal. (The spectrogram can be passed through a filter where it would remove the noise in the generated spectrograms)</a:t>
            </a:r>
          </a:p>
        </p:txBody>
      </p:sp>
      <p:pic>
        <p:nvPicPr>
          <p:cNvPr id="4" name="Picture 3" descr="A screen shot of a sound wave&#10;&#10;Description automatically generated">
            <a:extLst>
              <a:ext uri="{FF2B5EF4-FFF2-40B4-BE49-F238E27FC236}">
                <a16:creationId xmlns:a16="http://schemas.microsoft.com/office/drawing/2014/main" id="{7929489D-0A7F-EE1E-68CE-5ACD1C349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6" y="2100105"/>
            <a:ext cx="5113276" cy="3834957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940590D-3D7B-3E4C-A9E7-F8DE29C92B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48" y="2100104"/>
            <a:ext cx="5113276" cy="3834957"/>
          </a:xfrm>
          <a:prstGeom prst="rect">
            <a:avLst/>
          </a:prstGeom>
        </p:spPr>
      </p:pic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D6BC4FF2-AD3C-6DFD-763E-2AC345282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317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76"/>
    </mc:Choice>
    <mc:Fallback>
      <p:transition spd="slow" advTm="2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BBD068-A367-B585-C46C-C4CF026B4DC8}"/>
              </a:ext>
            </a:extLst>
          </p:cNvPr>
          <p:cNvSpPr/>
          <p:nvPr/>
        </p:nvSpPr>
        <p:spPr>
          <a:xfrm>
            <a:off x="0" y="0"/>
            <a:ext cx="12192000" cy="400251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 descr="ASU Logo PNG Transparent &amp; SVG Vector - Freebie Supply">
            <a:extLst>
              <a:ext uri="{FF2B5EF4-FFF2-40B4-BE49-F238E27FC236}">
                <a16:creationId xmlns:a16="http://schemas.microsoft.com/office/drawing/2014/main" id="{3B4865F8-56E7-F4E5-5E19-7D5272C3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31536" r="8107" b="31942"/>
          <a:stretch/>
        </p:blipFill>
        <p:spPr bwMode="auto">
          <a:xfrm>
            <a:off x="11380047" y="42804"/>
            <a:ext cx="759041" cy="3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43A297-F9B8-36F4-C575-146FB3CB7DAD}"/>
              </a:ext>
            </a:extLst>
          </p:cNvPr>
          <p:cNvSpPr txBox="1"/>
          <p:nvPr/>
        </p:nvSpPr>
        <p:spPr>
          <a:xfrm>
            <a:off x="717015" y="1997839"/>
            <a:ext cx="8015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phase of the audio signal must be implemented with the magnitude to get back the audio signal.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paper titled GANSynth:  Adversarial Neural Audio Synthesis by Engel et al. has implemented it for the NSynth Dataset containing musical notes by different musical instruments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GANs for audio of different operations done by a machine and adding classifications of different parameters like spindle speed, depth of cut, feed rate, etc, that were used in an operation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B410EBF-53AC-161C-514B-52D240BC5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469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41"/>
    </mc:Choice>
    <mc:Fallback>
      <p:transition spd="slow" advTm="4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3EA7B5941F134EA576D826B3F323C1" ma:contentTypeVersion="14" ma:contentTypeDescription="Create a new document." ma:contentTypeScope="" ma:versionID="2b3814d4098b24f40d4c0cfeb3f9f60c">
  <xsd:schema xmlns:xsd="http://www.w3.org/2001/XMLSchema" xmlns:xs="http://www.w3.org/2001/XMLSchema" xmlns:p="http://schemas.microsoft.com/office/2006/metadata/properties" xmlns:ns3="b9a7a89c-ff73-41af-b69a-b0fa15f89604" xmlns:ns4="1bd6a775-a2da-450d-ab10-87e8936c0495" targetNamespace="http://schemas.microsoft.com/office/2006/metadata/properties" ma:root="true" ma:fieldsID="6155996d73d2711c22d9e7a4e630c52b" ns3:_="" ns4:_="">
    <xsd:import namespace="b9a7a89c-ff73-41af-b69a-b0fa15f89604"/>
    <xsd:import namespace="1bd6a775-a2da-450d-ab10-87e8936c04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a7a89c-ff73-41af-b69a-b0fa15f896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d6a775-a2da-450d-ab10-87e8936c049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9a7a89c-ff73-41af-b69a-b0fa15f8960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E5A5A-31EC-4A09-BD42-5724E83F7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a7a89c-ff73-41af-b69a-b0fa15f89604"/>
    <ds:schemaRef ds:uri="1bd6a775-a2da-450d-ab10-87e8936c04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F6119A-5AA6-4E13-A371-842080A51F16}">
  <ds:schemaRefs>
    <ds:schemaRef ds:uri="http://schemas.microsoft.com/office/2006/documentManagement/types"/>
    <ds:schemaRef ds:uri="http://purl.org/dc/elements/1.1/"/>
    <ds:schemaRef ds:uri="b9a7a89c-ff73-41af-b69a-b0fa15f89604"/>
    <ds:schemaRef ds:uri="http://schemas.microsoft.com/office/2006/metadata/properties"/>
    <ds:schemaRef ds:uri="http://schemas.microsoft.com/office/infopath/2007/PartnerControls"/>
    <ds:schemaRef ds:uri="1bd6a775-a2da-450d-ab10-87e8936c0495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4FF010C-ED0F-488A-B2D1-4021F7BC21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912</Words>
  <Application>Microsoft Office PowerPoint</Application>
  <PresentationFormat>Widescreen</PresentationFormat>
  <Paragraphs>119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Moncey Varghese</dc:creator>
  <cp:lastModifiedBy>Allen Moncey Varghese</cp:lastModifiedBy>
  <cp:revision>23</cp:revision>
  <dcterms:created xsi:type="dcterms:W3CDTF">2023-12-01T03:46:31Z</dcterms:created>
  <dcterms:modified xsi:type="dcterms:W3CDTF">2023-12-03T12:01:39Z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0x010100883EA7B5941F134EA576D826B3F323C1</vt:lpwstr>
  </property>
</Properties>
</file>